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0" r:id="rId3"/>
    <p:sldId id="259" r:id="rId4"/>
    <p:sldId id="261" r:id="rId5"/>
    <p:sldId id="264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 FOURNIER" userId="3b5be0a5-a21c-4755-aa91-5969fa9741be" providerId="ADAL" clId="{E2C3154D-D075-4DC7-9FF2-B2F30ACA28FE}"/>
    <pc:docChg chg="custSel modSld">
      <pc:chgData name="Eric FOURNIER" userId="3b5be0a5-a21c-4755-aa91-5969fa9741be" providerId="ADAL" clId="{E2C3154D-D075-4DC7-9FF2-B2F30ACA28FE}" dt="2025-05-20T15:51:00.080" v="112" actId="20577"/>
      <pc:docMkLst>
        <pc:docMk/>
      </pc:docMkLst>
      <pc:sldChg chg="modSp mod">
        <pc:chgData name="Eric FOURNIER" userId="3b5be0a5-a21c-4755-aa91-5969fa9741be" providerId="ADAL" clId="{E2C3154D-D075-4DC7-9FF2-B2F30ACA28FE}" dt="2025-05-20T15:51:00.080" v="112" actId="20577"/>
        <pc:sldMkLst>
          <pc:docMk/>
          <pc:sldMk cId="2882335691" sldId="262"/>
        </pc:sldMkLst>
        <pc:spChg chg="mod">
          <ac:chgData name="Eric FOURNIER" userId="3b5be0a5-a21c-4755-aa91-5969fa9741be" providerId="ADAL" clId="{E2C3154D-D075-4DC7-9FF2-B2F30ACA28FE}" dt="2025-05-20T15:51:00.080" v="112" actId="20577"/>
          <ac:spMkLst>
            <pc:docMk/>
            <pc:sldMk cId="2882335691" sldId="262"/>
            <ac:spMk id="5" creationId="{779C8CE6-58BE-366B-AD1D-C01AFD7B38C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B806D8-4B06-4C00-BE56-9C3A7F8867C4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45667-8E2D-47A5-9CCD-32DD0CD244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766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5301C-22D8-DA48-BB43-792A2E8EFBA3}" type="slidenum">
              <a:rPr lang="fr-FR" smtClean="0"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5181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B19A2F-1A50-1874-A390-549A304E6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14802AC-9A59-73B8-D86F-BEE500FD96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B25BB5-F4DF-76B2-AF99-67ED2116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1A49CC-9BBF-AEBF-FFEF-A7BFE5D1C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D55054-BEA1-D9F2-A039-EA7A16554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8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4F6714-9F10-FCBA-31F0-43CDCDB42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972954-A8A3-CF42-D564-C6A845303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A48A88-A79E-DA86-636F-C34BB2E82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6A70D0-0A51-5DEC-6F81-7C121F086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AA1050-884C-04A6-3C31-409F1263E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417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01819D5-51E0-6710-C015-D890C5E0C4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D2FB5F0-024F-9F7B-D06B-69E1C0B5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DE76C2-A500-EF90-9DDE-5AFD63947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81D5D8-7C0E-2B63-6106-AC0D15EA9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73500A-7349-1940-FDD7-DD294187E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773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E7E39-72EA-F78C-5472-9B7C45C76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837893-76EF-A52C-8996-8869F4649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82BBDC-DEBE-C816-E023-B82515843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461CE2-8FD4-920C-F555-8697A9190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677DD2-7AC5-A78A-1941-3D0676733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101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A69D90-36C5-89F7-AFE5-B90DA9114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5F50B3-15A9-F90B-F781-CE624C5F7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770DA4-EFB0-4213-DFCC-60BCD7A98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DF310A-67F4-80B9-0528-BA8C765F6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76D40E-9B78-D099-FF59-66A5F85A9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1082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8D49AF-BF62-BB3C-D21F-5016E8581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69CC24-1A6E-3E83-D2CF-7B4D6285BF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C0836BF-F01B-1655-2348-CA3E3038E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287819-5A20-CB6A-A5AB-E5C445187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EFC35EA-144A-9A56-E74B-7A18C2DA7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25E323-5F8B-F420-3B06-310D07B31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443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27C629-461D-5EE5-59C8-15C4FCCD1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B073E77-10E3-FFDA-7A96-27720D67F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DA90FEC-ACEE-BD35-A092-B1C97B11C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CB3F6EE-F3D6-2B28-76E8-1FC458CD47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6AD6931-B04E-7233-857B-826493D274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FFA2CD0-F1F3-51FC-2D76-549DD95C6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33C353A-D1FB-EBFF-3D7C-7F4C5CA49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9D0F62F-10E4-25CA-9AD3-A6CAB505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78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BF81DD-BDED-D803-274C-57E160C93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39AA255-8CAA-EA65-BA8E-D0AEB5D95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7E4FE15-2EB6-FDC5-5391-E1D2CBC8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246D80A-51B7-0300-A5E5-3241505B7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62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58D0A7C-4B54-4850-7FD3-1ADDC6230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B851A44-DAE5-BF5A-441B-940254D45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A1D5010-5D98-7D96-7570-F15E599B8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005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E3C628-82BB-2C91-E53D-92A98715B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F5FE84-7F51-B5C5-16BD-7BFC71CAA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CFCDC83-81FD-AF7E-1BDA-B9B3B5788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2B8967-2A7C-5B4D-A947-69A869D79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9863EF-1323-7FA2-BF98-F6AA1C87C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58239F-66D8-59D7-3060-424EE6526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51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D81EC6-6E01-045B-9C3E-B033993E1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7C0D904-FCF9-1346-98B5-DF9DA6BE5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8462BE0-6203-4DB1-819B-7F74EABBE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FB4622A-4AFB-95E2-44D1-4C50EA221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E33F83-B32B-5871-40B3-7FA823EAE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02433B-85F3-1E95-5DD1-E46C6FF30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720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AFA48CC-8BE1-8F6C-575B-C141DB9A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F13117-07D6-3C6B-F26A-FBDBC9FA5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1C068F-A224-AEAB-3E58-202C7942EA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73B26-600E-48A5-ABEA-98E77A1EB6C0}" type="datetimeFigureOut">
              <a:rPr lang="fr-FR" smtClean="0"/>
              <a:t>20/05/2025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943688-BBA3-5ACB-5154-DBD9CBA64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B83E3A-5DFD-BB9B-A7AF-4C8F8B6DE7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6C78-2E81-4D48-9972-6B960F4A24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413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cid:image004.png@01DBA57D.FC2F60A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cid:image003.png@01DBA57D.FC2F60A0" TargetMode="External"/><Relationship Id="rId4" Type="http://schemas.openxmlformats.org/officeDocument/2006/relationships/image" Target="../media/image6.png"/><Relationship Id="rId9" Type="http://schemas.openxmlformats.org/officeDocument/2006/relationships/image" Target="cid:image005.png@01DBA57D.FC2F60A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cid:image007.png@01DBA57D.FC2F60A0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cid:image006.png@01DBA57D.FC2F60A0" TargetMode="Externa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92464" y="2564904"/>
            <a:ext cx="8496024" cy="1008112"/>
          </a:xfrm>
        </p:spPr>
        <p:txBody>
          <a:bodyPr anchor="t">
            <a:noAutofit/>
          </a:bodyPr>
          <a:lstStyle/>
          <a:p>
            <a:pPr>
              <a:lnSpc>
                <a:spcPts val="5500"/>
              </a:lnSpc>
            </a:pPr>
            <a:r>
              <a:rPr lang="fr-FR" dirty="0">
                <a:solidFill>
                  <a:srgbClr val="8C96A0"/>
                </a:solidFill>
                <a:latin typeface="Titillium Thin"/>
                <a:cs typeface="Titillium Thin"/>
              </a:rPr>
              <a:t>X-</a:t>
            </a:r>
            <a:r>
              <a:rPr lang="fr-FR" dirty="0" err="1">
                <a:solidFill>
                  <a:srgbClr val="8C96A0"/>
                </a:solidFill>
                <a:latin typeface="Titillium Thin"/>
                <a:cs typeface="Titillium Thin"/>
              </a:rPr>
              <a:t>map</a:t>
            </a:r>
            <a:endParaRPr lang="fr-FR" cap="all" dirty="0">
              <a:solidFill>
                <a:srgbClr val="9B3787"/>
              </a:solidFill>
              <a:latin typeface="Titillium Thin"/>
              <a:cs typeface="Titillium Thin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91544" y="4149280"/>
            <a:ext cx="5688632" cy="1800000"/>
          </a:xfrm>
        </p:spPr>
        <p:txBody>
          <a:bodyPr>
            <a:normAutofit/>
          </a:bodyPr>
          <a:lstStyle/>
          <a:p>
            <a:pPr algn="l">
              <a:lnSpc>
                <a:spcPts val="3000"/>
              </a:lnSpc>
            </a:pPr>
            <a:r>
              <a:rPr lang="fr-FR" sz="3000" dirty="0">
                <a:latin typeface="Titillium Lt"/>
              </a:rPr>
              <a:t>	Ponts avec OXALIS</a:t>
            </a:r>
          </a:p>
        </p:txBody>
      </p:sp>
      <p:pic>
        <p:nvPicPr>
          <p:cNvPr id="4" name="Image 3" descr="Pétale en-tête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0"/>
            <a:ext cx="3779520" cy="18013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24000" y="6498000"/>
            <a:ext cx="9180000" cy="360000"/>
          </a:xfrm>
          <a:prstGeom prst="rect">
            <a:avLst/>
          </a:prstGeom>
          <a:gradFill>
            <a:gsLst>
              <a:gs pos="0">
                <a:srgbClr val="32B9C8"/>
              </a:gs>
              <a:gs pos="50000">
                <a:schemeClr val="accent1">
                  <a:shade val="93000"/>
                  <a:satMod val="130000"/>
                </a:schemeClr>
              </a:gs>
              <a:gs pos="100000">
                <a:srgbClr val="9B3787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0"/>
            <a:endParaRPr lang="fr-FR" sz="1300" cap="all" spc="200" dirty="0">
              <a:latin typeface="Titillium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2135560" y="3861048"/>
            <a:ext cx="720000" cy="0"/>
          </a:xfrm>
          <a:prstGeom prst="line">
            <a:avLst/>
          </a:prstGeom>
          <a:ln w="101600" cmpd="sng">
            <a:solidFill>
              <a:srgbClr val="9B378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 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84232" y="5845808"/>
            <a:ext cx="2160240" cy="377833"/>
          </a:xfrm>
          <a:prstGeom prst="rect">
            <a:avLst/>
          </a:prstGeom>
        </p:spPr>
      </p:pic>
      <p:pic>
        <p:nvPicPr>
          <p:cNvPr id="1026" name="Picture 2" descr="un icone de carte routière avec un point d'interrogation">
            <a:extLst>
              <a:ext uri="{FF2B5EF4-FFF2-40B4-BE49-F238E27FC236}">
                <a16:creationId xmlns:a16="http://schemas.microsoft.com/office/drawing/2014/main" id="{A49BF144-C5AE-EE1A-EECF-A835FE857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39226" y="4033639"/>
            <a:ext cx="605827" cy="6058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ogo de TE 47 png">
            <a:extLst>
              <a:ext uri="{FF2B5EF4-FFF2-40B4-BE49-F238E27FC236}">
                <a16:creationId xmlns:a16="http://schemas.microsoft.com/office/drawing/2014/main" id="{09E7B726-6FE8-C836-E7F5-18A560EAD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140" y="292114"/>
            <a:ext cx="1984333" cy="77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51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91544" y="980808"/>
            <a:ext cx="8280000" cy="720000"/>
          </a:xfrm>
        </p:spPr>
        <p:txBody>
          <a:bodyPr anchor="t">
            <a:normAutofit/>
          </a:bodyPr>
          <a:lstStyle/>
          <a:p>
            <a:pPr algn="l"/>
            <a:r>
              <a:rPr lang="fr-FR" sz="3000" b="1" spc="200" dirty="0">
                <a:latin typeface="Titillium Lt"/>
              </a:rPr>
              <a:t>Avant propos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91544" y="2421288"/>
            <a:ext cx="8280000" cy="3600000"/>
          </a:xfrm>
        </p:spPr>
        <p:txBody>
          <a:bodyPr>
            <a:noAutofit/>
          </a:bodyPr>
          <a:lstStyle/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dirty="0">
                <a:latin typeface="Titillium"/>
              </a:rPr>
              <a:t>Le logiciel OXALIS de gestion du droit des sols et X’MAP communiquent. Il convient de générer un code d’appairage, ensuite les fonctionnalités suivantes sont possibles :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dirty="0"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dirty="0">
                <a:latin typeface="Titillium"/>
              </a:rPr>
              <a:t>-    Zoomer sur une parcelle depuis OXALIS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dirty="0">
              <a:latin typeface="Titillium"/>
            </a:endParaRPr>
          </a:p>
          <a:p>
            <a:pPr marL="342900" indent="-342900"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  <a:buFontTx/>
              <a:buChar char="-"/>
            </a:pPr>
            <a:r>
              <a:rPr lang="fr-FR" dirty="0">
                <a:latin typeface="Titillium"/>
              </a:rPr>
              <a:t>Faire remonter les contraintes d’urbanisme depuis X’MAP vers OXALIS</a:t>
            </a:r>
          </a:p>
          <a:p>
            <a:pPr marL="342900" indent="-342900"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  <a:buFontTx/>
              <a:buChar char="-"/>
            </a:pPr>
            <a:endParaRPr lang="fr-FR" dirty="0">
              <a:latin typeface="Titillium"/>
            </a:endParaRPr>
          </a:p>
          <a:p>
            <a:pPr marL="342900" indent="-342900"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  <a:buFontTx/>
              <a:buChar char="-"/>
            </a:pPr>
            <a:r>
              <a:rPr lang="fr-FR" dirty="0">
                <a:latin typeface="Titillium"/>
              </a:rPr>
              <a:t>Implanter un dossier depuis OXALIS (disponible fin avril 2025)</a:t>
            </a:r>
          </a:p>
          <a:p>
            <a:pPr marL="342900" indent="-342900"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  <a:buFontTx/>
              <a:buChar char="-"/>
            </a:pPr>
            <a:endParaRPr lang="fr-FR" dirty="0">
              <a:latin typeface="Titillium"/>
            </a:endParaRPr>
          </a:p>
          <a:p>
            <a:pPr marL="342900" indent="-342900"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  <a:buFontTx/>
              <a:buChar char="-"/>
            </a:pPr>
            <a:r>
              <a:rPr lang="fr-FR" dirty="0">
                <a:latin typeface="Titillium"/>
              </a:rPr>
              <a:t>Inscrire des informations sur le dossier dans l’emprise côté X’MAP 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dirty="0">
              <a:latin typeface="Titillium"/>
            </a:endParaRPr>
          </a:p>
          <a:p>
            <a:pPr marL="342900" indent="-342900"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  <a:buFontTx/>
              <a:buChar char="-"/>
            </a:pPr>
            <a:endParaRPr lang="fr-FR" dirty="0"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dirty="0"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dirty="0">
              <a:solidFill>
                <a:srgbClr val="7030A0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000" b="1" dirty="0">
              <a:solidFill>
                <a:srgbClr val="73787D"/>
              </a:solidFill>
              <a:latin typeface="Titillium"/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2063552" y="1700808"/>
            <a:ext cx="720000" cy="0"/>
          </a:xfrm>
          <a:prstGeom prst="line">
            <a:avLst/>
          </a:prstGeom>
          <a:ln w="101600" cmpd="sng">
            <a:solidFill>
              <a:srgbClr val="9B3787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524000" y="6498000"/>
            <a:ext cx="9180000" cy="360000"/>
          </a:xfrm>
          <a:prstGeom prst="rect">
            <a:avLst/>
          </a:prstGeom>
          <a:gradFill>
            <a:gsLst>
              <a:gs pos="0">
                <a:srgbClr val="32B9C8"/>
              </a:gs>
              <a:gs pos="50000">
                <a:schemeClr val="accent1">
                  <a:shade val="93000"/>
                  <a:satMod val="130000"/>
                </a:schemeClr>
              </a:gs>
              <a:gs pos="100000">
                <a:srgbClr val="9B3787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0"/>
            <a:endParaRPr lang="fr-FR" sz="1300" cap="all" spc="200" dirty="0">
              <a:latin typeface="Titillium"/>
            </a:endParaRP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5818" y="648488"/>
            <a:ext cx="1740622" cy="30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332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/>
          <p:cNvSpPr txBox="1">
            <a:spLocks/>
          </p:cNvSpPr>
          <p:nvPr/>
        </p:nvSpPr>
        <p:spPr>
          <a:xfrm>
            <a:off x="1991544" y="332656"/>
            <a:ext cx="8280000" cy="54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Clr>
                <a:srgbClr val="32B9C8"/>
              </a:buClr>
              <a:buFont typeface="+mj-lt"/>
              <a:buAutoNum type="arabicPeriod"/>
            </a:pPr>
            <a:r>
              <a:rPr lang="fr-FR" sz="2000" b="1" cap="all" spc="200" dirty="0">
                <a:solidFill>
                  <a:srgbClr val="32B9C8"/>
                </a:solidFill>
                <a:latin typeface="Titillium"/>
              </a:rPr>
              <a:t>PONTS OXALIS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2063552" y="764704"/>
            <a:ext cx="252000" cy="0"/>
          </a:xfrm>
          <a:prstGeom prst="line">
            <a:avLst/>
          </a:prstGeom>
          <a:ln w="57150" cmpd="sng">
            <a:solidFill>
              <a:srgbClr val="32B9C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524000" y="6498000"/>
            <a:ext cx="9180000" cy="360000"/>
          </a:xfrm>
          <a:prstGeom prst="rect">
            <a:avLst/>
          </a:prstGeom>
          <a:gradFill>
            <a:gsLst>
              <a:gs pos="0">
                <a:srgbClr val="32B9C8"/>
              </a:gs>
              <a:gs pos="50000">
                <a:schemeClr val="accent1">
                  <a:shade val="93000"/>
                  <a:satMod val="130000"/>
                </a:schemeClr>
              </a:gs>
              <a:gs pos="100000">
                <a:srgbClr val="9B3787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0"/>
            <a:endParaRPr lang="fr-FR" sz="1300" cap="all" spc="200" dirty="0">
              <a:latin typeface="Titillium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5818" y="648488"/>
            <a:ext cx="1740622" cy="304440"/>
          </a:xfrm>
          <a:prstGeom prst="rect">
            <a:avLst/>
          </a:prstGeom>
        </p:spPr>
      </p:pic>
      <p:pic>
        <p:nvPicPr>
          <p:cNvPr id="2" name="Picture 2" descr="un icone de carte routière avec un point d'interrogation">
            <a:extLst>
              <a:ext uri="{FF2B5EF4-FFF2-40B4-BE49-F238E27FC236}">
                <a16:creationId xmlns:a16="http://schemas.microsoft.com/office/drawing/2014/main" id="{7D18954D-BA9A-9817-181B-2A2313386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2647" y="194882"/>
            <a:ext cx="605827" cy="6058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ous-titre 2">
            <a:extLst>
              <a:ext uri="{FF2B5EF4-FFF2-40B4-BE49-F238E27FC236}">
                <a16:creationId xmlns:a16="http://schemas.microsoft.com/office/drawing/2014/main" id="{0E33B104-2C92-79B8-D226-F295B45040E4}"/>
              </a:ext>
            </a:extLst>
          </p:cNvPr>
          <p:cNvSpPr txBox="1">
            <a:spLocks/>
          </p:cNvSpPr>
          <p:nvPr/>
        </p:nvSpPr>
        <p:spPr>
          <a:xfrm>
            <a:off x="1316796" y="1384976"/>
            <a:ext cx="8245424" cy="980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Pour générer le code d’appairage :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2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Cliquer la ligne dédiée en haut du tableau de bord OXALIS :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rgbClr val="7030A0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000" b="1" dirty="0">
              <a:solidFill>
                <a:srgbClr val="73787D"/>
              </a:solidFill>
              <a:latin typeface="Titillium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09E3949-8600-735F-C0A3-AE13E858D610}"/>
              </a:ext>
            </a:extLst>
          </p:cNvPr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402" y="2384891"/>
            <a:ext cx="4778829" cy="88224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6268D004-E7C6-6A1D-6459-B1AE64E2341E}"/>
              </a:ext>
            </a:extLst>
          </p:cNvPr>
          <p:cNvSpPr txBox="1">
            <a:spLocks/>
          </p:cNvSpPr>
          <p:nvPr/>
        </p:nvSpPr>
        <p:spPr>
          <a:xfrm>
            <a:off x="1434401" y="3429000"/>
            <a:ext cx="10564010" cy="3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Ensuite, dans </a:t>
            </a:r>
            <a:r>
              <a:rPr lang="fr-FR" sz="2200" dirty="0" err="1">
                <a:solidFill>
                  <a:schemeClr val="tx1"/>
                </a:solidFill>
                <a:latin typeface="Titillium"/>
              </a:rPr>
              <a:t>X’Map</a:t>
            </a:r>
            <a:r>
              <a:rPr lang="fr-FR" sz="2200" dirty="0">
                <a:solidFill>
                  <a:schemeClr val="tx1"/>
                </a:solidFill>
                <a:latin typeface="Titillium"/>
              </a:rPr>
              <a:t>, aller dans le menu « Outils » et cliquer « </a:t>
            </a:r>
            <a:r>
              <a:rPr lang="fr-FR" sz="2200" dirty="0" err="1">
                <a:solidFill>
                  <a:schemeClr val="tx1"/>
                </a:solidFill>
                <a:latin typeface="Titillium"/>
              </a:rPr>
              <a:t>Operis</a:t>
            </a:r>
            <a:r>
              <a:rPr lang="fr-FR" sz="2200" dirty="0">
                <a:solidFill>
                  <a:schemeClr val="tx1"/>
                </a:solidFill>
                <a:latin typeface="Titillium"/>
              </a:rPr>
              <a:t> </a:t>
            </a:r>
            <a:r>
              <a:rPr lang="fr-FR" sz="2200" dirty="0" err="1">
                <a:solidFill>
                  <a:schemeClr val="tx1"/>
                </a:solidFill>
                <a:latin typeface="Titillium"/>
              </a:rPr>
              <a:t>connect</a:t>
            </a:r>
            <a:r>
              <a:rPr lang="fr-FR" sz="2200" dirty="0">
                <a:solidFill>
                  <a:schemeClr val="tx1"/>
                </a:solidFill>
                <a:latin typeface="Titillium"/>
              </a:rPr>
              <a:t> »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2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rgbClr val="7030A0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000" b="1" dirty="0">
                <a:solidFill>
                  <a:srgbClr val="73787D"/>
                </a:solidFill>
                <a:latin typeface="Titillium"/>
              </a:rPr>
              <a:t>« 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C6ED2ED-D862-E60B-488D-9C288481F02B}"/>
              </a:ext>
            </a:extLst>
          </p:cNvPr>
          <p:cNvPicPr>
            <a:picLocks noChangeAspect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6298" y="3950863"/>
            <a:ext cx="1507513" cy="24011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ED127C0A-C093-371D-8177-661D65ACC201}"/>
              </a:ext>
            </a:extLst>
          </p:cNvPr>
          <p:cNvPicPr>
            <a:picLocks noChangeAspect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9615" y="5201816"/>
            <a:ext cx="5273856" cy="11343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9783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D0FF0-0E4A-A565-4D39-307839810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>
            <a:extLst>
              <a:ext uri="{FF2B5EF4-FFF2-40B4-BE49-F238E27FC236}">
                <a16:creationId xmlns:a16="http://schemas.microsoft.com/office/drawing/2014/main" id="{ED7E7A96-78B0-F21F-66CF-D773C06CEC17}"/>
              </a:ext>
            </a:extLst>
          </p:cNvPr>
          <p:cNvSpPr txBox="1">
            <a:spLocks/>
          </p:cNvSpPr>
          <p:nvPr/>
        </p:nvSpPr>
        <p:spPr>
          <a:xfrm>
            <a:off x="1991544" y="332656"/>
            <a:ext cx="8280000" cy="54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Clr>
                <a:srgbClr val="32B9C8"/>
              </a:buClr>
              <a:buFont typeface="+mj-lt"/>
              <a:buAutoNum type="arabicPeriod"/>
            </a:pPr>
            <a:r>
              <a:rPr lang="fr-FR" sz="2000" b="1" cap="all" spc="200" dirty="0">
                <a:solidFill>
                  <a:srgbClr val="32B9C8"/>
                </a:solidFill>
                <a:latin typeface="Titillium"/>
              </a:rPr>
              <a:t>PONTS OXALIS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7105F40D-78CC-4289-49F1-F8640C36AD84}"/>
              </a:ext>
            </a:extLst>
          </p:cNvPr>
          <p:cNvCxnSpPr/>
          <p:nvPr/>
        </p:nvCxnSpPr>
        <p:spPr>
          <a:xfrm>
            <a:off x="2063552" y="764704"/>
            <a:ext cx="252000" cy="0"/>
          </a:xfrm>
          <a:prstGeom prst="line">
            <a:avLst/>
          </a:prstGeom>
          <a:ln w="57150" cmpd="sng">
            <a:solidFill>
              <a:srgbClr val="32B9C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7DE228A2-42A7-7FC7-481E-14001CD1B219}"/>
              </a:ext>
            </a:extLst>
          </p:cNvPr>
          <p:cNvSpPr/>
          <p:nvPr/>
        </p:nvSpPr>
        <p:spPr>
          <a:xfrm>
            <a:off x="1524000" y="6498000"/>
            <a:ext cx="9180000" cy="360000"/>
          </a:xfrm>
          <a:prstGeom prst="rect">
            <a:avLst/>
          </a:prstGeom>
          <a:gradFill>
            <a:gsLst>
              <a:gs pos="0">
                <a:srgbClr val="32B9C8"/>
              </a:gs>
              <a:gs pos="50000">
                <a:schemeClr val="accent1">
                  <a:shade val="93000"/>
                  <a:satMod val="130000"/>
                </a:schemeClr>
              </a:gs>
              <a:gs pos="100000">
                <a:srgbClr val="9B3787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0"/>
            <a:endParaRPr lang="fr-FR" sz="1300" cap="all" spc="200" dirty="0">
              <a:latin typeface="Titillium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80BB7C2A-0019-8B58-89CC-FEAE59A1D55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5818" y="648488"/>
            <a:ext cx="1740622" cy="304440"/>
          </a:xfrm>
          <a:prstGeom prst="rect">
            <a:avLst/>
          </a:prstGeom>
        </p:spPr>
      </p:pic>
      <p:pic>
        <p:nvPicPr>
          <p:cNvPr id="2" name="Picture 2" descr="un icone de carte routière avec un point d'interrogation">
            <a:extLst>
              <a:ext uri="{FF2B5EF4-FFF2-40B4-BE49-F238E27FC236}">
                <a16:creationId xmlns:a16="http://schemas.microsoft.com/office/drawing/2014/main" id="{378BB1C2-EA1C-5AD3-1559-7BC9B0E63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2647" y="194882"/>
            <a:ext cx="605827" cy="6058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ous-titre 2">
            <a:extLst>
              <a:ext uri="{FF2B5EF4-FFF2-40B4-BE49-F238E27FC236}">
                <a16:creationId xmlns:a16="http://schemas.microsoft.com/office/drawing/2014/main" id="{1FB1FE57-88E0-313E-7A6B-34EA701DE4FB}"/>
              </a:ext>
            </a:extLst>
          </p:cNvPr>
          <p:cNvSpPr txBox="1">
            <a:spLocks/>
          </p:cNvSpPr>
          <p:nvPr/>
        </p:nvSpPr>
        <p:spPr>
          <a:xfrm>
            <a:off x="1316796" y="1384976"/>
            <a:ext cx="8245424" cy="9807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Vous pouvez ensuite utiliser les outils dans OPERIS :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2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Le cadrage cartographique</a:t>
            </a:r>
            <a:endParaRPr lang="fr-FR" sz="24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rgbClr val="7030A0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000" b="1" dirty="0">
              <a:solidFill>
                <a:srgbClr val="73787D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000" b="1" dirty="0">
              <a:solidFill>
                <a:srgbClr val="73787D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000" b="1" dirty="0">
              <a:solidFill>
                <a:srgbClr val="73787D"/>
              </a:solidFill>
              <a:latin typeface="Titillium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7DA9983-C43D-A504-C6E1-A133BCA0805D}"/>
              </a:ext>
            </a:extLst>
          </p:cNvPr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338" y="1768687"/>
            <a:ext cx="671689" cy="59705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Sous-titre 2">
            <a:extLst>
              <a:ext uri="{FF2B5EF4-FFF2-40B4-BE49-F238E27FC236}">
                <a16:creationId xmlns:a16="http://schemas.microsoft.com/office/drawing/2014/main" id="{ADCB95DB-56D8-E510-C3CB-D92E5681552C}"/>
              </a:ext>
            </a:extLst>
          </p:cNvPr>
          <p:cNvSpPr txBox="1">
            <a:spLocks/>
          </p:cNvSpPr>
          <p:nvPr/>
        </p:nvSpPr>
        <p:spPr>
          <a:xfrm>
            <a:off x="1316796" y="2740304"/>
            <a:ext cx="9878367" cy="3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Cet outil zoome sur les parcelles de votre dossier dans X’MAP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2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rgbClr val="7030A0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000" b="1" dirty="0">
              <a:solidFill>
                <a:srgbClr val="73787D"/>
              </a:solidFill>
              <a:latin typeface="Titillium"/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083C0B68-28F0-37A5-DE55-4846E0E3EB17}"/>
              </a:ext>
            </a:extLst>
          </p:cNvPr>
          <p:cNvPicPr>
            <a:picLocks noChangeAspect="1"/>
          </p:cNvPicPr>
          <p:nvPr/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474" y="3294849"/>
            <a:ext cx="7497788" cy="27984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8629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725E9-22FD-13AC-A2D1-93710AB60B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>
            <a:extLst>
              <a:ext uri="{FF2B5EF4-FFF2-40B4-BE49-F238E27FC236}">
                <a16:creationId xmlns:a16="http://schemas.microsoft.com/office/drawing/2014/main" id="{09726502-B72C-7FF3-7F92-8F8AB08D20F9}"/>
              </a:ext>
            </a:extLst>
          </p:cNvPr>
          <p:cNvSpPr txBox="1">
            <a:spLocks/>
          </p:cNvSpPr>
          <p:nvPr/>
        </p:nvSpPr>
        <p:spPr>
          <a:xfrm>
            <a:off x="1991544" y="332656"/>
            <a:ext cx="8280000" cy="54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Clr>
                <a:srgbClr val="32B9C8"/>
              </a:buClr>
              <a:buFont typeface="+mj-lt"/>
              <a:buAutoNum type="arabicPeriod"/>
            </a:pPr>
            <a:r>
              <a:rPr lang="fr-FR" sz="2000" b="1" cap="all" spc="200" dirty="0">
                <a:solidFill>
                  <a:srgbClr val="32B9C8"/>
                </a:solidFill>
                <a:latin typeface="Titillium"/>
              </a:rPr>
              <a:t>PONTS OXALIS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C3CD78C2-6E20-D1A2-7DB3-578373ABAEAF}"/>
              </a:ext>
            </a:extLst>
          </p:cNvPr>
          <p:cNvCxnSpPr/>
          <p:nvPr/>
        </p:nvCxnSpPr>
        <p:spPr>
          <a:xfrm>
            <a:off x="2063552" y="764704"/>
            <a:ext cx="252000" cy="0"/>
          </a:xfrm>
          <a:prstGeom prst="line">
            <a:avLst/>
          </a:prstGeom>
          <a:ln w="57150" cmpd="sng">
            <a:solidFill>
              <a:srgbClr val="32B9C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7A088740-494E-3193-6CA3-9E57B50449EC}"/>
              </a:ext>
            </a:extLst>
          </p:cNvPr>
          <p:cNvSpPr/>
          <p:nvPr/>
        </p:nvSpPr>
        <p:spPr>
          <a:xfrm>
            <a:off x="1524000" y="6498000"/>
            <a:ext cx="9180000" cy="360000"/>
          </a:xfrm>
          <a:prstGeom prst="rect">
            <a:avLst/>
          </a:prstGeom>
          <a:gradFill>
            <a:gsLst>
              <a:gs pos="0">
                <a:srgbClr val="32B9C8"/>
              </a:gs>
              <a:gs pos="50000">
                <a:schemeClr val="accent1">
                  <a:shade val="93000"/>
                  <a:satMod val="130000"/>
                </a:schemeClr>
              </a:gs>
              <a:gs pos="100000">
                <a:srgbClr val="9B3787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0"/>
            <a:endParaRPr lang="fr-FR" sz="1300" cap="all" spc="200" dirty="0">
              <a:latin typeface="Titillium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6656534-66E7-E4B8-8A8C-AD3360E3757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5818" y="648488"/>
            <a:ext cx="1740622" cy="304440"/>
          </a:xfrm>
          <a:prstGeom prst="rect">
            <a:avLst/>
          </a:prstGeom>
        </p:spPr>
      </p:pic>
      <p:pic>
        <p:nvPicPr>
          <p:cNvPr id="2" name="Picture 2" descr="un icone de carte routière avec un point d'interrogation">
            <a:extLst>
              <a:ext uri="{FF2B5EF4-FFF2-40B4-BE49-F238E27FC236}">
                <a16:creationId xmlns:a16="http://schemas.microsoft.com/office/drawing/2014/main" id="{C70C648D-1AAF-B5A0-4E7A-4C26183A9B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2647" y="194882"/>
            <a:ext cx="605827" cy="6058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ous-titre 2">
            <a:extLst>
              <a:ext uri="{FF2B5EF4-FFF2-40B4-BE49-F238E27FC236}">
                <a16:creationId xmlns:a16="http://schemas.microsoft.com/office/drawing/2014/main" id="{3218A671-437B-D403-D70C-3F0E29F1F009}"/>
              </a:ext>
            </a:extLst>
          </p:cNvPr>
          <p:cNvSpPr txBox="1">
            <a:spLocks/>
          </p:cNvSpPr>
          <p:nvPr/>
        </p:nvSpPr>
        <p:spPr>
          <a:xfrm>
            <a:off x="879231" y="1384976"/>
            <a:ext cx="11142783" cy="902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Remontées des contraintes dans OXALIS :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200" i="1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1800" i="1" dirty="0">
                <a:solidFill>
                  <a:schemeClr val="tx1"/>
                </a:solidFill>
                <a:latin typeface="Titillium"/>
              </a:rPr>
              <a:t>NB : avec X’MAP, l’implantation n’est pas un préalable obligatoire pour la remontée des contraintes, l’appairage suffit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rgbClr val="7030A0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000" b="1" dirty="0">
              <a:solidFill>
                <a:srgbClr val="73787D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000" b="1" dirty="0">
              <a:solidFill>
                <a:srgbClr val="73787D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000" b="1" dirty="0">
              <a:solidFill>
                <a:srgbClr val="73787D"/>
              </a:solidFill>
              <a:latin typeface="Titillium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B1CDD54-BD38-4DF8-97B7-A8AE946B9BCE}"/>
              </a:ext>
            </a:extLst>
          </p:cNvPr>
          <p:cNvSpPr txBox="1">
            <a:spLocks/>
          </p:cNvSpPr>
          <p:nvPr/>
        </p:nvSpPr>
        <p:spPr>
          <a:xfrm>
            <a:off x="879231" y="2306822"/>
            <a:ext cx="9878367" cy="3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Comme précédemment, aller dans Instruction/Règlement puis cliquer PLU SIG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2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Les informations s’inscrivent dans les rubriques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1800" i="1" dirty="0">
                <a:solidFill>
                  <a:schemeClr val="tx1"/>
                </a:solidFill>
                <a:latin typeface="Titillium"/>
              </a:rPr>
              <a:t>NB : au 24/04/25 il reste des réglages à faire pour les pourcentages et les dossiers &amp; + de 10 parcelles</a:t>
            </a:r>
            <a:endParaRPr lang="fr-FR" sz="22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rgbClr val="7030A0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000" b="1" dirty="0">
              <a:solidFill>
                <a:srgbClr val="73787D"/>
              </a:solidFill>
              <a:latin typeface="Titillium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72FDE06-C82B-F7DF-7752-658B7E29DF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6830" y="2320884"/>
            <a:ext cx="1425623" cy="30724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974E81C-FFD5-88B8-C3E6-D9DDAB76F4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919" y="3769712"/>
            <a:ext cx="11713095" cy="308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04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B5EE3-0A08-C8CA-FB7B-53484C34CF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">
            <a:extLst>
              <a:ext uri="{FF2B5EF4-FFF2-40B4-BE49-F238E27FC236}">
                <a16:creationId xmlns:a16="http://schemas.microsoft.com/office/drawing/2014/main" id="{C1FF333F-7FFA-49D2-32C6-7DD37FB9EEA9}"/>
              </a:ext>
            </a:extLst>
          </p:cNvPr>
          <p:cNvSpPr txBox="1">
            <a:spLocks/>
          </p:cNvSpPr>
          <p:nvPr/>
        </p:nvSpPr>
        <p:spPr>
          <a:xfrm>
            <a:off x="1991544" y="332656"/>
            <a:ext cx="8280000" cy="54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Clr>
                <a:srgbClr val="32B9C8"/>
              </a:buClr>
              <a:buFont typeface="+mj-lt"/>
              <a:buAutoNum type="arabicPeriod"/>
            </a:pPr>
            <a:r>
              <a:rPr lang="fr-FR" sz="2000" b="1" cap="all" spc="200" dirty="0">
                <a:solidFill>
                  <a:srgbClr val="32B9C8"/>
                </a:solidFill>
                <a:latin typeface="Titillium"/>
              </a:rPr>
              <a:t>PONTS OXALIS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DBA2AB9B-6909-FD78-FEAE-49E2236C4CF2}"/>
              </a:ext>
            </a:extLst>
          </p:cNvPr>
          <p:cNvCxnSpPr/>
          <p:nvPr/>
        </p:nvCxnSpPr>
        <p:spPr>
          <a:xfrm>
            <a:off x="2063552" y="764704"/>
            <a:ext cx="252000" cy="0"/>
          </a:xfrm>
          <a:prstGeom prst="line">
            <a:avLst/>
          </a:prstGeom>
          <a:ln w="57150" cmpd="sng">
            <a:solidFill>
              <a:srgbClr val="32B9C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45EC082A-33DF-D041-CC10-14A53562805A}"/>
              </a:ext>
            </a:extLst>
          </p:cNvPr>
          <p:cNvSpPr/>
          <p:nvPr/>
        </p:nvSpPr>
        <p:spPr>
          <a:xfrm>
            <a:off x="1524000" y="6498000"/>
            <a:ext cx="9180000" cy="360000"/>
          </a:xfrm>
          <a:prstGeom prst="rect">
            <a:avLst/>
          </a:prstGeom>
          <a:gradFill>
            <a:gsLst>
              <a:gs pos="0">
                <a:srgbClr val="32B9C8"/>
              </a:gs>
              <a:gs pos="50000">
                <a:schemeClr val="accent1">
                  <a:shade val="93000"/>
                  <a:satMod val="130000"/>
                </a:schemeClr>
              </a:gs>
              <a:gs pos="100000">
                <a:srgbClr val="9B3787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000"/>
            <a:endParaRPr lang="fr-FR" sz="1300" cap="all" spc="200" dirty="0">
              <a:latin typeface="Titillium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14DB17C-AE6A-B937-B8DC-0A7E9BE0DE1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5818" y="648488"/>
            <a:ext cx="1740622" cy="304440"/>
          </a:xfrm>
          <a:prstGeom prst="rect">
            <a:avLst/>
          </a:prstGeom>
        </p:spPr>
      </p:pic>
      <p:pic>
        <p:nvPicPr>
          <p:cNvPr id="2" name="Picture 2" descr="un icone de carte routière avec un point d'interrogation">
            <a:extLst>
              <a:ext uri="{FF2B5EF4-FFF2-40B4-BE49-F238E27FC236}">
                <a16:creationId xmlns:a16="http://schemas.microsoft.com/office/drawing/2014/main" id="{E746CC5C-D09F-71C6-90C6-A7B52C766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2647" y="194882"/>
            <a:ext cx="605827" cy="6058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779C8CE6-58BE-366B-AD1D-C01AFD7B38CA}"/>
              </a:ext>
            </a:extLst>
          </p:cNvPr>
          <p:cNvSpPr txBox="1">
            <a:spLocks/>
          </p:cNvSpPr>
          <p:nvPr/>
        </p:nvSpPr>
        <p:spPr>
          <a:xfrm>
            <a:off x="1192360" y="1645589"/>
            <a:ext cx="9878367" cy="36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L’implantation 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2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Cliquer l’icone d’implantation dans Oxalis 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2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dirty="0">
                <a:solidFill>
                  <a:schemeClr val="tx1"/>
                </a:solidFill>
                <a:latin typeface="Titillium"/>
              </a:rPr>
              <a:t>Cela crée un point et  des polygones autour des parcelles concernées:</a:t>
            </a:r>
          </a:p>
          <a:p>
            <a:pPr marL="342900" indent="-342900"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  <a:buFontTx/>
              <a:buChar char="-"/>
            </a:pPr>
            <a:endParaRPr lang="fr-FR" sz="22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r>
              <a:rPr lang="fr-FR" sz="2200" b="1" dirty="0">
                <a:solidFill>
                  <a:srgbClr val="FF0000"/>
                </a:solidFill>
                <a:latin typeface="Titillium"/>
              </a:rPr>
              <a:t>Descriptif complet à venir</a:t>
            </a: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2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chemeClr val="tx1"/>
              </a:solidFill>
              <a:latin typeface="Titillium"/>
            </a:endParaRPr>
          </a:p>
          <a:p>
            <a:pPr algn="just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400" dirty="0">
              <a:solidFill>
                <a:srgbClr val="7030A0"/>
              </a:solidFill>
              <a:latin typeface="Titillium"/>
            </a:endParaRPr>
          </a:p>
          <a:p>
            <a:pPr algn="l">
              <a:lnSpc>
                <a:spcPts val="2000"/>
              </a:lnSpc>
              <a:spcBef>
                <a:spcPts val="0"/>
              </a:spcBef>
              <a:buClr>
                <a:srgbClr val="32B9C8"/>
              </a:buClr>
              <a:buSzPct val="100000"/>
            </a:pPr>
            <a:endParaRPr lang="fr-FR" sz="2000" b="1" dirty="0">
              <a:solidFill>
                <a:srgbClr val="73787D"/>
              </a:solidFill>
              <a:latin typeface="Titillium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9E9C5317-1AB7-61B1-782E-69A346DCFB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7685" y="1329761"/>
            <a:ext cx="813421" cy="879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356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227</Words>
  <Application>Microsoft Office PowerPoint</Application>
  <PresentationFormat>Grand écran</PresentationFormat>
  <Paragraphs>56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Titillium</vt:lpstr>
      <vt:lpstr>Titillium Lt</vt:lpstr>
      <vt:lpstr>Titillium Thin</vt:lpstr>
      <vt:lpstr>Thème Office</vt:lpstr>
      <vt:lpstr>X-map</vt:lpstr>
      <vt:lpstr>Avant propos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 FOURNIER</dc:creator>
  <cp:lastModifiedBy>Eric FOURNIER</cp:lastModifiedBy>
  <cp:revision>9</cp:revision>
  <dcterms:created xsi:type="dcterms:W3CDTF">2025-04-14T08:01:59Z</dcterms:created>
  <dcterms:modified xsi:type="dcterms:W3CDTF">2025-05-20T15:51:00Z</dcterms:modified>
</cp:coreProperties>
</file>